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9"/>
  </p:handoutMasterIdLst>
  <p:sldIdLst>
    <p:sldId id="256" r:id="rId2"/>
    <p:sldId id="266" r:id="rId3"/>
    <p:sldId id="258" r:id="rId4"/>
    <p:sldId id="262" r:id="rId5"/>
    <p:sldId id="263" r:id="rId6"/>
    <p:sldId id="264" r:id="rId7"/>
    <p:sldId id="265" r:id="rId8"/>
  </p:sldIdLst>
  <p:sldSz cx="12192000" cy="6858000"/>
  <p:notesSz cx="6865938" cy="95408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44" d="100"/>
          <a:sy n="44" d="100"/>
        </p:scale>
        <p:origin x="7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78701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478701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r">
              <a:defRPr sz="1200"/>
            </a:lvl1pPr>
          </a:lstStyle>
          <a:p>
            <a:fld id="{A835CA64-7516-4184-A2DF-3222B9CE2590}" type="datetimeFigureOut">
              <a:rPr lang="sl-SI" smtClean="0"/>
              <a:t>13. 03. 2019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062176"/>
            <a:ext cx="2975240" cy="478700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9109" y="9062176"/>
            <a:ext cx="2975240" cy="478700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r">
              <a:defRPr sz="1200"/>
            </a:lvl1pPr>
          </a:lstStyle>
          <a:p>
            <a:fld id="{1A4C1200-C7F3-4CD2-97F7-8EDCF56F1A7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5713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Nekaj psiholoških vidikov evtanazije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Dr. Hubert Požarnik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71522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 smtClean="0"/>
              <a:t>Naraščanje problemov na tem področju je povezano z</a:t>
            </a:r>
          </a:p>
          <a:p>
            <a:r>
              <a:rPr lang="sl-SI" sz="2400" dirty="0" smtClean="0"/>
              <a:t>Naraščanjem števila </a:t>
            </a:r>
            <a:r>
              <a:rPr lang="sl-SI" sz="2400" dirty="0" smtClean="0"/>
              <a:t>starih,</a:t>
            </a:r>
            <a:endParaRPr lang="sl-SI" sz="2400" dirty="0" smtClean="0"/>
          </a:p>
          <a:p>
            <a:r>
              <a:rPr lang="sl-SI" sz="2400" dirty="0" smtClean="0"/>
              <a:t>Podaljševanjem  </a:t>
            </a:r>
            <a:r>
              <a:rPr lang="sl-SI" sz="2400" dirty="0" smtClean="0"/>
              <a:t>življenja,</a:t>
            </a:r>
            <a:endParaRPr lang="sl-SI" sz="2400" dirty="0" smtClean="0"/>
          </a:p>
          <a:p>
            <a:r>
              <a:rPr lang="sl-SI" sz="2400" dirty="0" smtClean="0"/>
              <a:t>Sociokulturnimi spremembami, vključno s spremembo odnosa do </a:t>
            </a:r>
            <a:r>
              <a:rPr lang="sl-SI" sz="2400" dirty="0" smtClean="0"/>
              <a:t>smrti,</a:t>
            </a:r>
            <a:endParaRPr lang="sl-SI" sz="2400" dirty="0" smtClean="0"/>
          </a:p>
          <a:p>
            <a:r>
              <a:rPr lang="sl-SI" sz="2400" dirty="0" smtClean="0"/>
              <a:t>Napredkom </a:t>
            </a:r>
            <a:r>
              <a:rPr lang="sl-SI" sz="2400" dirty="0" smtClean="0"/>
              <a:t>medicine.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2441488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Nerazčiščen pojem evtanazije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l-SI" sz="2800" dirty="0" smtClean="0"/>
              <a:t> </a:t>
            </a:r>
            <a:r>
              <a:rPr lang="sl-SI" sz="2600" dirty="0" smtClean="0"/>
              <a:t>„Dobra“ smrt, usmrtitev iz usmiljenja, ki jo opravi zdravnik,</a:t>
            </a:r>
          </a:p>
          <a:p>
            <a:r>
              <a:rPr lang="sl-SI" sz="2600" dirty="0" smtClean="0"/>
              <a:t>Prostovoljna, </a:t>
            </a:r>
          </a:p>
          <a:p>
            <a:r>
              <a:rPr lang="sl-SI" sz="2600" dirty="0" smtClean="0"/>
              <a:t> Neprostovoljna,</a:t>
            </a:r>
          </a:p>
          <a:p>
            <a:r>
              <a:rPr lang="sl-SI" sz="2600" dirty="0" smtClean="0"/>
              <a:t> Prisilna,</a:t>
            </a:r>
          </a:p>
          <a:p>
            <a:r>
              <a:rPr lang="sl-SI" sz="2600" dirty="0" smtClean="0"/>
              <a:t>Samomor z zdravniško pomočjo,</a:t>
            </a:r>
          </a:p>
          <a:p>
            <a:r>
              <a:rPr lang="sl-SI" sz="2600" dirty="0" smtClean="0"/>
              <a:t>Pasivna,</a:t>
            </a:r>
          </a:p>
          <a:p>
            <a:r>
              <a:rPr lang="sl-SI" sz="2600" dirty="0" smtClean="0"/>
              <a:t>Terapija z dvojnim učinkom,</a:t>
            </a:r>
          </a:p>
          <a:p>
            <a:r>
              <a:rPr lang="sl-SI" sz="2600" dirty="0" smtClean="0"/>
              <a:t>Vnaprej izražena želja, da mu zdravnik ne podaljšuje življenja.</a:t>
            </a:r>
          </a:p>
          <a:p>
            <a:endParaRPr lang="sl-SI" sz="2800" dirty="0" smtClean="0"/>
          </a:p>
          <a:p>
            <a:endParaRPr lang="sl-SI" sz="2800" dirty="0" smtClean="0"/>
          </a:p>
          <a:p>
            <a:endParaRPr lang="sl-SI" sz="2800" dirty="0" smtClean="0"/>
          </a:p>
          <a:p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887766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Dva etična nazora: „ pro </a:t>
            </a:r>
            <a:r>
              <a:rPr lang="sl-SI" dirty="0" err="1"/>
              <a:t>life</a:t>
            </a:r>
            <a:r>
              <a:rPr lang="sl-SI" dirty="0"/>
              <a:t>“ in „pro </a:t>
            </a:r>
            <a:r>
              <a:rPr lang="sl-SI" dirty="0" err="1"/>
              <a:t>choice</a:t>
            </a:r>
            <a:r>
              <a:rPr lang="sl-SI" dirty="0"/>
              <a:t>“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458584" y="2104571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sz="2400" dirty="0"/>
          </a:p>
        </p:txBody>
      </p:sp>
      <p:sp>
        <p:nvSpPr>
          <p:cNvPr id="4" name="Pravokotnik 3"/>
          <p:cNvSpPr/>
          <p:nvPr/>
        </p:nvSpPr>
        <p:spPr>
          <a:xfrm>
            <a:off x="3048000" y="2690336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l-SI" sz="2400" dirty="0" smtClean="0"/>
              <a:t>Prvi </a:t>
            </a:r>
            <a:r>
              <a:rPr lang="sl-SI" sz="2400" dirty="0"/>
              <a:t>poudarja vrednoto življenja kot takega. Prevladuje pa </a:t>
            </a:r>
            <a:r>
              <a:rPr lang="sl-SI" sz="2400" dirty="0" smtClean="0"/>
              <a:t>slednji, </a:t>
            </a:r>
            <a:r>
              <a:rPr lang="sl-SI" sz="2400" dirty="0"/>
              <a:t>ki pomeni, da ima želja posameznika  prednost pred vsemi drugimi interesi.</a:t>
            </a:r>
          </a:p>
          <a:p>
            <a:r>
              <a:rPr lang="sl-SI" sz="2400" dirty="0"/>
              <a:t>To je posledica morale današnje družbe, ki se opira predvsem na individualne svoboščine</a:t>
            </a:r>
            <a:r>
              <a:rPr lang="sl-SI" sz="2400" dirty="0" smtClean="0"/>
              <a:t>.</a:t>
            </a:r>
          </a:p>
          <a:p>
            <a:r>
              <a:rPr lang="sl-SI" sz="2400" dirty="0"/>
              <a:t>Pravica odločanja o sebi ima povsod meje, kadar ima nezaželene posledice  </a:t>
            </a:r>
          </a:p>
          <a:p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854832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Presoja posledic evtanazije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sz="2000" dirty="0" smtClean="0"/>
              <a:t>Zmanjšanje zaupanja bolnikov in svojcev do </a:t>
            </a:r>
            <a:r>
              <a:rPr lang="sl-SI" sz="2000" dirty="0" smtClean="0"/>
              <a:t>zdravnika,</a:t>
            </a:r>
            <a:endParaRPr lang="sl-SI" sz="2000" dirty="0" smtClean="0"/>
          </a:p>
          <a:p>
            <a:r>
              <a:rPr lang="sl-SI" sz="2000" dirty="0" smtClean="0"/>
              <a:t>Večji pritisk svojcev na zdravnika, da „odreši“ </a:t>
            </a:r>
            <a:r>
              <a:rPr lang="sl-SI" sz="2000" dirty="0" smtClean="0"/>
              <a:t>bolnika,</a:t>
            </a:r>
            <a:endParaRPr lang="sl-SI" sz="2000" dirty="0" smtClean="0"/>
          </a:p>
          <a:p>
            <a:r>
              <a:rPr lang="sl-SI" sz="2000" dirty="0" smtClean="0"/>
              <a:t> Bolj čustveno hladen, distanciran, instrumentalen odnos zdravnika do na smrt bolnega in </a:t>
            </a:r>
            <a:r>
              <a:rPr lang="sl-SI" sz="2000" dirty="0" smtClean="0"/>
              <a:t>umirajočega, </a:t>
            </a:r>
            <a:endParaRPr lang="sl-SI" sz="2000" dirty="0" smtClean="0"/>
          </a:p>
          <a:p>
            <a:r>
              <a:rPr lang="sl-SI" sz="2000" dirty="0" smtClean="0"/>
              <a:t>Večje zbiranje podatkov o zdravstvenem stanju, ki opravičujejo </a:t>
            </a:r>
            <a:r>
              <a:rPr lang="sl-SI" sz="2000" dirty="0" smtClean="0"/>
              <a:t>evtanazijo,</a:t>
            </a:r>
            <a:endParaRPr lang="sl-SI" sz="2000" dirty="0" smtClean="0"/>
          </a:p>
          <a:p>
            <a:r>
              <a:rPr lang="sl-SI" sz="2000" dirty="0" err="1" smtClean="0"/>
              <a:t>Neprepoznavanje</a:t>
            </a:r>
            <a:r>
              <a:rPr lang="sl-SI" sz="2000" dirty="0" smtClean="0"/>
              <a:t> „klica na pomoč</a:t>
            </a:r>
            <a:r>
              <a:rPr lang="sl-SI" sz="2000" dirty="0" smtClean="0"/>
              <a:t>“,</a:t>
            </a:r>
            <a:endParaRPr lang="sl-SI" sz="2000" dirty="0" smtClean="0"/>
          </a:p>
          <a:p>
            <a:r>
              <a:rPr lang="sl-SI" sz="2000" dirty="0" smtClean="0"/>
              <a:t>Več pravnih </a:t>
            </a:r>
            <a:r>
              <a:rPr lang="sl-SI" sz="2000" dirty="0" smtClean="0"/>
              <a:t>zapletov,</a:t>
            </a:r>
            <a:endParaRPr lang="sl-SI" sz="2000" dirty="0" smtClean="0"/>
          </a:p>
          <a:p>
            <a:r>
              <a:rPr lang="sl-SI" sz="2000" dirty="0" smtClean="0"/>
              <a:t>Večja nevarnost </a:t>
            </a:r>
            <a:r>
              <a:rPr lang="sl-SI" sz="2000" dirty="0" smtClean="0"/>
              <a:t>zlorab,</a:t>
            </a:r>
            <a:endParaRPr lang="sl-SI" sz="2000" dirty="0" smtClean="0"/>
          </a:p>
          <a:p>
            <a:r>
              <a:rPr lang="sl-SI" sz="2000" dirty="0" smtClean="0"/>
              <a:t>„Memento mori</a:t>
            </a:r>
            <a:r>
              <a:rPr lang="sl-SI" sz="2000" dirty="0" smtClean="0"/>
              <a:t>“.</a:t>
            </a:r>
            <a:endParaRPr lang="sl-SI" sz="2000" dirty="0" smtClean="0"/>
          </a:p>
          <a:p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4187620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Motivi zagovornikov evtanazije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Usmiljenje, </a:t>
            </a:r>
            <a:r>
              <a:rPr lang="sl-SI" sz="2400" dirty="0" smtClean="0"/>
              <a:t>sočutje,</a:t>
            </a:r>
            <a:endParaRPr lang="sl-SI" sz="2400" dirty="0" smtClean="0"/>
          </a:p>
          <a:p>
            <a:r>
              <a:rPr lang="sl-SI" sz="2400" dirty="0" smtClean="0"/>
              <a:t> Varovanje dostojanstva </a:t>
            </a:r>
            <a:r>
              <a:rPr lang="sl-SI" sz="2400" dirty="0" smtClean="0"/>
              <a:t>osebe,</a:t>
            </a:r>
            <a:endParaRPr lang="sl-SI" sz="2400" dirty="0" smtClean="0"/>
          </a:p>
          <a:p>
            <a:r>
              <a:rPr lang="sl-SI" sz="2400" dirty="0" smtClean="0"/>
              <a:t>Pravica človeka do avtonomnega odločanja o svojem </a:t>
            </a:r>
            <a:r>
              <a:rPr lang="sl-SI" sz="2400" dirty="0" smtClean="0"/>
              <a:t>življenju,</a:t>
            </a:r>
            <a:endParaRPr lang="sl-SI" sz="2400" dirty="0" smtClean="0"/>
          </a:p>
          <a:p>
            <a:r>
              <a:rPr lang="sl-SI" sz="2400" dirty="0" smtClean="0"/>
              <a:t>Egocentrični motivi in </a:t>
            </a:r>
            <a:r>
              <a:rPr lang="sl-SI" sz="2400" dirty="0" smtClean="0"/>
              <a:t>koristoljubje.</a:t>
            </a:r>
            <a:endParaRPr lang="sl-SI" sz="2400" dirty="0" smtClean="0"/>
          </a:p>
          <a:p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1894672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Izobraževanje zdravstvenih delavcev 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Zdravniki in drugi zdravstveni delavci bi morali vedeti več o ravnanju z na smrt bolnimi in umirajočimi ter njihovimi svojci ob upoštevanju tudi psiholoških vidikov.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484157258"/>
      </p:ext>
    </p:extLst>
  </p:cSld>
  <p:clrMapOvr>
    <a:masterClrMapping/>
  </p:clrMapOvr>
</p:sld>
</file>

<file path=ppt/theme/theme1.xml><?xml version="1.0" encoding="utf-8"?>
<a:theme xmlns:a="http://schemas.openxmlformats.org/drawingml/2006/main" name="Šeles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104</TotalTime>
  <Words>274</Words>
  <Application>Microsoft Office PowerPoint</Application>
  <PresentationFormat>Širokozaslonsko</PresentationFormat>
  <Paragraphs>38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Šelest</vt:lpstr>
      <vt:lpstr>Nekaj psiholoških vidikov evtanazije </vt:lpstr>
      <vt:lpstr>PowerPointova predstavitev</vt:lpstr>
      <vt:lpstr>Nerazčiščen pojem evtanazije </vt:lpstr>
      <vt:lpstr>Dva etična nazora: „ pro life“ in „pro choice“ </vt:lpstr>
      <vt:lpstr> Presoja posledic evtanazije</vt:lpstr>
      <vt:lpstr>Motivi zagovornikov evtanazije</vt:lpstr>
      <vt:lpstr>Izobraževanje zdravstvenih delavcev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Presoja posledic </dc:title>
  <dc:creator>Barica Marentič Požarnik</dc:creator>
  <cp:lastModifiedBy>Barica Marentič Požarnik</cp:lastModifiedBy>
  <cp:revision>14</cp:revision>
  <cp:lastPrinted>2019-03-11T16:37:41Z</cp:lastPrinted>
  <dcterms:created xsi:type="dcterms:W3CDTF">2019-03-09T07:51:34Z</dcterms:created>
  <dcterms:modified xsi:type="dcterms:W3CDTF">2019-03-13T07:42:35Z</dcterms:modified>
</cp:coreProperties>
</file>