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61" r:id="rId15"/>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00B18D1-18A6-45A9-A074-3E6107D61BED}"/>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1CBF2A8D-2ED3-4B17-B059-D232E66BC8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FD6CF69E-8287-41DF-BBC6-43DFCB147BC5}"/>
              </a:ext>
            </a:extLst>
          </p:cNvPr>
          <p:cNvSpPr>
            <a:spLocks noGrp="1"/>
          </p:cNvSpPr>
          <p:nvPr>
            <p:ph type="dt" sz="half" idx="10"/>
          </p:nvPr>
        </p:nvSpPr>
        <p:spPr/>
        <p:txBody>
          <a:bodyPr/>
          <a:lstStyle/>
          <a:p>
            <a:fld id="{8AB82CC7-EA81-4E3C-B569-C11B14409AB5}" type="datetimeFigureOut">
              <a:rPr lang="sl-SI" smtClean="0"/>
              <a:t>12. 03. 2019</a:t>
            </a:fld>
            <a:endParaRPr lang="sl-SI"/>
          </a:p>
        </p:txBody>
      </p:sp>
      <p:sp>
        <p:nvSpPr>
          <p:cNvPr id="5" name="Označba mesta noge 4">
            <a:extLst>
              <a:ext uri="{FF2B5EF4-FFF2-40B4-BE49-F238E27FC236}">
                <a16:creationId xmlns:a16="http://schemas.microsoft.com/office/drawing/2014/main" id="{FE2DA047-6485-4AFB-8493-BFF2B959DD63}"/>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87B46E92-7A90-4BE3-8B30-B73AA2951834}"/>
              </a:ext>
            </a:extLst>
          </p:cNvPr>
          <p:cNvSpPr>
            <a:spLocks noGrp="1"/>
          </p:cNvSpPr>
          <p:nvPr>
            <p:ph type="sldNum" sz="quarter" idx="12"/>
          </p:nvPr>
        </p:nvSpPr>
        <p:spPr/>
        <p:txBody>
          <a:bodyPr/>
          <a:lstStyle/>
          <a:p>
            <a:fld id="{C855A620-442F-4405-968F-F1BA18411A7C}" type="slidenum">
              <a:rPr lang="sl-SI" smtClean="0"/>
              <a:t>‹#›</a:t>
            </a:fld>
            <a:endParaRPr lang="sl-SI"/>
          </a:p>
        </p:txBody>
      </p:sp>
    </p:spTree>
    <p:extLst>
      <p:ext uri="{BB962C8B-B14F-4D97-AF65-F5344CB8AC3E}">
        <p14:creationId xmlns:p14="http://schemas.microsoft.com/office/powerpoint/2010/main" val="137810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F4B29FF-F908-4E12-9DDB-77FAFDDFBA45}"/>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3DA65B2A-43D5-48F5-B5E2-E6E8E395B339}"/>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12A4110F-042E-4E08-AF61-2341B0953D61}"/>
              </a:ext>
            </a:extLst>
          </p:cNvPr>
          <p:cNvSpPr>
            <a:spLocks noGrp="1"/>
          </p:cNvSpPr>
          <p:nvPr>
            <p:ph type="dt" sz="half" idx="10"/>
          </p:nvPr>
        </p:nvSpPr>
        <p:spPr/>
        <p:txBody>
          <a:bodyPr/>
          <a:lstStyle/>
          <a:p>
            <a:fld id="{8AB82CC7-EA81-4E3C-B569-C11B14409AB5}" type="datetimeFigureOut">
              <a:rPr lang="sl-SI" smtClean="0"/>
              <a:t>12. 03. 2019</a:t>
            </a:fld>
            <a:endParaRPr lang="sl-SI"/>
          </a:p>
        </p:txBody>
      </p:sp>
      <p:sp>
        <p:nvSpPr>
          <p:cNvPr id="5" name="Označba mesta noge 4">
            <a:extLst>
              <a:ext uri="{FF2B5EF4-FFF2-40B4-BE49-F238E27FC236}">
                <a16:creationId xmlns:a16="http://schemas.microsoft.com/office/drawing/2014/main" id="{023DAFDB-2EB8-4DCE-9077-E623BDF6DC0B}"/>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FBC6818C-62F4-4920-950F-BBFBE752D6BE}"/>
              </a:ext>
            </a:extLst>
          </p:cNvPr>
          <p:cNvSpPr>
            <a:spLocks noGrp="1"/>
          </p:cNvSpPr>
          <p:nvPr>
            <p:ph type="sldNum" sz="quarter" idx="12"/>
          </p:nvPr>
        </p:nvSpPr>
        <p:spPr/>
        <p:txBody>
          <a:bodyPr/>
          <a:lstStyle/>
          <a:p>
            <a:fld id="{C855A620-442F-4405-968F-F1BA18411A7C}" type="slidenum">
              <a:rPr lang="sl-SI" smtClean="0"/>
              <a:t>‹#›</a:t>
            </a:fld>
            <a:endParaRPr lang="sl-SI"/>
          </a:p>
        </p:txBody>
      </p:sp>
    </p:spTree>
    <p:extLst>
      <p:ext uri="{BB962C8B-B14F-4D97-AF65-F5344CB8AC3E}">
        <p14:creationId xmlns:p14="http://schemas.microsoft.com/office/powerpoint/2010/main" val="2187638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F0BDCE20-56A3-48A8-99AC-69074460FDA4}"/>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E2F8193A-13DA-4657-8F81-411849EF126A}"/>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CD51F7D4-16C1-42E2-A89F-E4DD3F7120E1}"/>
              </a:ext>
            </a:extLst>
          </p:cNvPr>
          <p:cNvSpPr>
            <a:spLocks noGrp="1"/>
          </p:cNvSpPr>
          <p:nvPr>
            <p:ph type="dt" sz="half" idx="10"/>
          </p:nvPr>
        </p:nvSpPr>
        <p:spPr/>
        <p:txBody>
          <a:bodyPr/>
          <a:lstStyle/>
          <a:p>
            <a:fld id="{8AB82CC7-EA81-4E3C-B569-C11B14409AB5}" type="datetimeFigureOut">
              <a:rPr lang="sl-SI" smtClean="0"/>
              <a:t>12. 03. 2019</a:t>
            </a:fld>
            <a:endParaRPr lang="sl-SI"/>
          </a:p>
        </p:txBody>
      </p:sp>
      <p:sp>
        <p:nvSpPr>
          <p:cNvPr id="5" name="Označba mesta noge 4">
            <a:extLst>
              <a:ext uri="{FF2B5EF4-FFF2-40B4-BE49-F238E27FC236}">
                <a16:creationId xmlns:a16="http://schemas.microsoft.com/office/drawing/2014/main" id="{B6412AA2-B1CE-4C91-92D0-EA33A983D566}"/>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F33D264E-4B87-4698-B0AF-B9146B585E2D}"/>
              </a:ext>
            </a:extLst>
          </p:cNvPr>
          <p:cNvSpPr>
            <a:spLocks noGrp="1"/>
          </p:cNvSpPr>
          <p:nvPr>
            <p:ph type="sldNum" sz="quarter" idx="12"/>
          </p:nvPr>
        </p:nvSpPr>
        <p:spPr/>
        <p:txBody>
          <a:bodyPr/>
          <a:lstStyle/>
          <a:p>
            <a:fld id="{C855A620-442F-4405-968F-F1BA18411A7C}" type="slidenum">
              <a:rPr lang="sl-SI" smtClean="0"/>
              <a:t>‹#›</a:t>
            </a:fld>
            <a:endParaRPr lang="sl-SI"/>
          </a:p>
        </p:txBody>
      </p:sp>
    </p:spTree>
    <p:extLst>
      <p:ext uri="{BB962C8B-B14F-4D97-AF65-F5344CB8AC3E}">
        <p14:creationId xmlns:p14="http://schemas.microsoft.com/office/powerpoint/2010/main" val="1252168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17045AA-92EC-46DF-98AC-640451C5E059}"/>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78A70FBE-D557-42F4-9CA0-9F9F7D58A2F0}"/>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22E08270-855A-45B7-8A4A-455739E2D119}"/>
              </a:ext>
            </a:extLst>
          </p:cNvPr>
          <p:cNvSpPr>
            <a:spLocks noGrp="1"/>
          </p:cNvSpPr>
          <p:nvPr>
            <p:ph type="dt" sz="half" idx="10"/>
          </p:nvPr>
        </p:nvSpPr>
        <p:spPr/>
        <p:txBody>
          <a:bodyPr/>
          <a:lstStyle/>
          <a:p>
            <a:fld id="{8AB82CC7-EA81-4E3C-B569-C11B14409AB5}" type="datetimeFigureOut">
              <a:rPr lang="sl-SI" smtClean="0"/>
              <a:t>12. 03. 2019</a:t>
            </a:fld>
            <a:endParaRPr lang="sl-SI"/>
          </a:p>
        </p:txBody>
      </p:sp>
      <p:sp>
        <p:nvSpPr>
          <p:cNvPr id="5" name="Označba mesta noge 4">
            <a:extLst>
              <a:ext uri="{FF2B5EF4-FFF2-40B4-BE49-F238E27FC236}">
                <a16:creationId xmlns:a16="http://schemas.microsoft.com/office/drawing/2014/main" id="{50EBDC04-7DA4-4226-A39F-03878279DC24}"/>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3DCEB194-8541-408B-BCCC-07043FFC2851}"/>
              </a:ext>
            </a:extLst>
          </p:cNvPr>
          <p:cNvSpPr>
            <a:spLocks noGrp="1"/>
          </p:cNvSpPr>
          <p:nvPr>
            <p:ph type="sldNum" sz="quarter" idx="12"/>
          </p:nvPr>
        </p:nvSpPr>
        <p:spPr/>
        <p:txBody>
          <a:bodyPr/>
          <a:lstStyle/>
          <a:p>
            <a:fld id="{C855A620-442F-4405-968F-F1BA18411A7C}" type="slidenum">
              <a:rPr lang="sl-SI" smtClean="0"/>
              <a:t>‹#›</a:t>
            </a:fld>
            <a:endParaRPr lang="sl-SI"/>
          </a:p>
        </p:txBody>
      </p:sp>
    </p:spTree>
    <p:extLst>
      <p:ext uri="{BB962C8B-B14F-4D97-AF65-F5344CB8AC3E}">
        <p14:creationId xmlns:p14="http://schemas.microsoft.com/office/powerpoint/2010/main" val="1919277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FC0A3B6-4FD4-4823-8C9F-33F020994B0F}"/>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8E7B2AD4-60E6-4FD8-AB39-683B776A6C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E9849478-6466-4453-B51A-9B3C62902A7B}"/>
              </a:ext>
            </a:extLst>
          </p:cNvPr>
          <p:cNvSpPr>
            <a:spLocks noGrp="1"/>
          </p:cNvSpPr>
          <p:nvPr>
            <p:ph type="dt" sz="half" idx="10"/>
          </p:nvPr>
        </p:nvSpPr>
        <p:spPr/>
        <p:txBody>
          <a:bodyPr/>
          <a:lstStyle/>
          <a:p>
            <a:fld id="{8AB82CC7-EA81-4E3C-B569-C11B14409AB5}" type="datetimeFigureOut">
              <a:rPr lang="sl-SI" smtClean="0"/>
              <a:t>12. 03. 2019</a:t>
            </a:fld>
            <a:endParaRPr lang="sl-SI"/>
          </a:p>
        </p:txBody>
      </p:sp>
      <p:sp>
        <p:nvSpPr>
          <p:cNvPr id="5" name="Označba mesta noge 4">
            <a:extLst>
              <a:ext uri="{FF2B5EF4-FFF2-40B4-BE49-F238E27FC236}">
                <a16:creationId xmlns:a16="http://schemas.microsoft.com/office/drawing/2014/main" id="{FA6F819B-4B44-4FD6-8B13-C35FB86926E7}"/>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DCB26271-6B79-4A81-9EC0-B9A234FAD99E}"/>
              </a:ext>
            </a:extLst>
          </p:cNvPr>
          <p:cNvSpPr>
            <a:spLocks noGrp="1"/>
          </p:cNvSpPr>
          <p:nvPr>
            <p:ph type="sldNum" sz="quarter" idx="12"/>
          </p:nvPr>
        </p:nvSpPr>
        <p:spPr/>
        <p:txBody>
          <a:bodyPr/>
          <a:lstStyle/>
          <a:p>
            <a:fld id="{C855A620-442F-4405-968F-F1BA18411A7C}" type="slidenum">
              <a:rPr lang="sl-SI" smtClean="0"/>
              <a:t>‹#›</a:t>
            </a:fld>
            <a:endParaRPr lang="sl-SI"/>
          </a:p>
        </p:txBody>
      </p:sp>
    </p:spTree>
    <p:extLst>
      <p:ext uri="{BB962C8B-B14F-4D97-AF65-F5344CB8AC3E}">
        <p14:creationId xmlns:p14="http://schemas.microsoft.com/office/powerpoint/2010/main" val="3790961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87F8260-8B05-47B0-BBD9-1DA6C11F107F}"/>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0BC18305-7019-46A8-9148-9B1A87AD890B}"/>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2A82886C-1723-4C5C-9A54-2CDEE2D7D817}"/>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FD5EF247-8E48-48F0-8B64-18D1392317D0}"/>
              </a:ext>
            </a:extLst>
          </p:cNvPr>
          <p:cNvSpPr>
            <a:spLocks noGrp="1"/>
          </p:cNvSpPr>
          <p:nvPr>
            <p:ph type="dt" sz="half" idx="10"/>
          </p:nvPr>
        </p:nvSpPr>
        <p:spPr/>
        <p:txBody>
          <a:bodyPr/>
          <a:lstStyle/>
          <a:p>
            <a:fld id="{8AB82CC7-EA81-4E3C-B569-C11B14409AB5}" type="datetimeFigureOut">
              <a:rPr lang="sl-SI" smtClean="0"/>
              <a:t>12. 03. 2019</a:t>
            </a:fld>
            <a:endParaRPr lang="sl-SI"/>
          </a:p>
        </p:txBody>
      </p:sp>
      <p:sp>
        <p:nvSpPr>
          <p:cNvPr id="6" name="Označba mesta noge 5">
            <a:extLst>
              <a:ext uri="{FF2B5EF4-FFF2-40B4-BE49-F238E27FC236}">
                <a16:creationId xmlns:a16="http://schemas.microsoft.com/office/drawing/2014/main" id="{82861FFE-0169-4921-A3B7-9E08196B679E}"/>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8BB726F1-EFAA-4A34-8A50-FA8B3565C34A}"/>
              </a:ext>
            </a:extLst>
          </p:cNvPr>
          <p:cNvSpPr>
            <a:spLocks noGrp="1"/>
          </p:cNvSpPr>
          <p:nvPr>
            <p:ph type="sldNum" sz="quarter" idx="12"/>
          </p:nvPr>
        </p:nvSpPr>
        <p:spPr/>
        <p:txBody>
          <a:bodyPr/>
          <a:lstStyle/>
          <a:p>
            <a:fld id="{C855A620-442F-4405-968F-F1BA18411A7C}" type="slidenum">
              <a:rPr lang="sl-SI" smtClean="0"/>
              <a:t>‹#›</a:t>
            </a:fld>
            <a:endParaRPr lang="sl-SI"/>
          </a:p>
        </p:txBody>
      </p:sp>
    </p:spTree>
    <p:extLst>
      <p:ext uri="{BB962C8B-B14F-4D97-AF65-F5344CB8AC3E}">
        <p14:creationId xmlns:p14="http://schemas.microsoft.com/office/powerpoint/2010/main" val="47157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877DB6C-8582-4623-824E-4C8503A902C0}"/>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5786877D-8AF9-4BE8-81AF-AA16E55C69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DC62B551-3A64-44D4-A44D-72DB1260F0E3}"/>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5A6881ED-EB9E-45F9-A3EC-FAD985582E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939C1617-1DF6-447C-9141-24B50B4EBC3B}"/>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6B51973A-4674-40EE-A664-BECC9A04180D}"/>
              </a:ext>
            </a:extLst>
          </p:cNvPr>
          <p:cNvSpPr>
            <a:spLocks noGrp="1"/>
          </p:cNvSpPr>
          <p:nvPr>
            <p:ph type="dt" sz="half" idx="10"/>
          </p:nvPr>
        </p:nvSpPr>
        <p:spPr/>
        <p:txBody>
          <a:bodyPr/>
          <a:lstStyle/>
          <a:p>
            <a:fld id="{8AB82CC7-EA81-4E3C-B569-C11B14409AB5}" type="datetimeFigureOut">
              <a:rPr lang="sl-SI" smtClean="0"/>
              <a:t>12. 03. 2019</a:t>
            </a:fld>
            <a:endParaRPr lang="sl-SI"/>
          </a:p>
        </p:txBody>
      </p:sp>
      <p:sp>
        <p:nvSpPr>
          <p:cNvPr id="8" name="Označba mesta noge 7">
            <a:extLst>
              <a:ext uri="{FF2B5EF4-FFF2-40B4-BE49-F238E27FC236}">
                <a16:creationId xmlns:a16="http://schemas.microsoft.com/office/drawing/2014/main" id="{0849AF66-7857-4DF3-BB19-EB66A646B256}"/>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069E3AA2-1F12-4242-8946-F52A119F968B}"/>
              </a:ext>
            </a:extLst>
          </p:cNvPr>
          <p:cNvSpPr>
            <a:spLocks noGrp="1"/>
          </p:cNvSpPr>
          <p:nvPr>
            <p:ph type="sldNum" sz="quarter" idx="12"/>
          </p:nvPr>
        </p:nvSpPr>
        <p:spPr/>
        <p:txBody>
          <a:bodyPr/>
          <a:lstStyle/>
          <a:p>
            <a:fld id="{C855A620-442F-4405-968F-F1BA18411A7C}" type="slidenum">
              <a:rPr lang="sl-SI" smtClean="0"/>
              <a:t>‹#›</a:t>
            </a:fld>
            <a:endParaRPr lang="sl-SI"/>
          </a:p>
        </p:txBody>
      </p:sp>
    </p:spTree>
    <p:extLst>
      <p:ext uri="{BB962C8B-B14F-4D97-AF65-F5344CB8AC3E}">
        <p14:creationId xmlns:p14="http://schemas.microsoft.com/office/powerpoint/2010/main" val="3093506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9CB3C55-B5F1-4C79-AAB6-C7D85E75FA57}"/>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A202B653-68EC-47CE-AD1A-44118A02461B}"/>
              </a:ext>
            </a:extLst>
          </p:cNvPr>
          <p:cNvSpPr>
            <a:spLocks noGrp="1"/>
          </p:cNvSpPr>
          <p:nvPr>
            <p:ph type="dt" sz="half" idx="10"/>
          </p:nvPr>
        </p:nvSpPr>
        <p:spPr/>
        <p:txBody>
          <a:bodyPr/>
          <a:lstStyle/>
          <a:p>
            <a:fld id="{8AB82CC7-EA81-4E3C-B569-C11B14409AB5}" type="datetimeFigureOut">
              <a:rPr lang="sl-SI" smtClean="0"/>
              <a:t>12. 03. 2019</a:t>
            </a:fld>
            <a:endParaRPr lang="sl-SI"/>
          </a:p>
        </p:txBody>
      </p:sp>
      <p:sp>
        <p:nvSpPr>
          <p:cNvPr id="4" name="Označba mesta noge 3">
            <a:extLst>
              <a:ext uri="{FF2B5EF4-FFF2-40B4-BE49-F238E27FC236}">
                <a16:creationId xmlns:a16="http://schemas.microsoft.com/office/drawing/2014/main" id="{08C7BC61-F89E-42A3-BE57-FEA04E7FF4BD}"/>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7D95D87D-ECD0-45AE-9849-81C6B59D293B}"/>
              </a:ext>
            </a:extLst>
          </p:cNvPr>
          <p:cNvSpPr>
            <a:spLocks noGrp="1"/>
          </p:cNvSpPr>
          <p:nvPr>
            <p:ph type="sldNum" sz="quarter" idx="12"/>
          </p:nvPr>
        </p:nvSpPr>
        <p:spPr/>
        <p:txBody>
          <a:bodyPr/>
          <a:lstStyle/>
          <a:p>
            <a:fld id="{C855A620-442F-4405-968F-F1BA18411A7C}" type="slidenum">
              <a:rPr lang="sl-SI" smtClean="0"/>
              <a:t>‹#›</a:t>
            </a:fld>
            <a:endParaRPr lang="sl-SI"/>
          </a:p>
        </p:txBody>
      </p:sp>
    </p:spTree>
    <p:extLst>
      <p:ext uri="{BB962C8B-B14F-4D97-AF65-F5344CB8AC3E}">
        <p14:creationId xmlns:p14="http://schemas.microsoft.com/office/powerpoint/2010/main" val="3246027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21DB6DF0-B2C5-4124-8AF8-569C4CF86815}"/>
              </a:ext>
            </a:extLst>
          </p:cNvPr>
          <p:cNvSpPr>
            <a:spLocks noGrp="1"/>
          </p:cNvSpPr>
          <p:nvPr>
            <p:ph type="dt" sz="half" idx="10"/>
          </p:nvPr>
        </p:nvSpPr>
        <p:spPr/>
        <p:txBody>
          <a:bodyPr/>
          <a:lstStyle/>
          <a:p>
            <a:fld id="{8AB82CC7-EA81-4E3C-B569-C11B14409AB5}" type="datetimeFigureOut">
              <a:rPr lang="sl-SI" smtClean="0"/>
              <a:t>12. 03. 2019</a:t>
            </a:fld>
            <a:endParaRPr lang="sl-SI"/>
          </a:p>
        </p:txBody>
      </p:sp>
      <p:sp>
        <p:nvSpPr>
          <p:cNvPr id="3" name="Označba mesta noge 2">
            <a:extLst>
              <a:ext uri="{FF2B5EF4-FFF2-40B4-BE49-F238E27FC236}">
                <a16:creationId xmlns:a16="http://schemas.microsoft.com/office/drawing/2014/main" id="{793B363C-B434-4647-8474-0FD449150D09}"/>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6CAC5473-3AFD-4C59-B4BE-07E2638FC9B2}"/>
              </a:ext>
            </a:extLst>
          </p:cNvPr>
          <p:cNvSpPr>
            <a:spLocks noGrp="1"/>
          </p:cNvSpPr>
          <p:nvPr>
            <p:ph type="sldNum" sz="quarter" idx="12"/>
          </p:nvPr>
        </p:nvSpPr>
        <p:spPr/>
        <p:txBody>
          <a:bodyPr/>
          <a:lstStyle/>
          <a:p>
            <a:fld id="{C855A620-442F-4405-968F-F1BA18411A7C}" type="slidenum">
              <a:rPr lang="sl-SI" smtClean="0"/>
              <a:t>‹#›</a:t>
            </a:fld>
            <a:endParaRPr lang="sl-SI"/>
          </a:p>
        </p:txBody>
      </p:sp>
    </p:spTree>
    <p:extLst>
      <p:ext uri="{BB962C8B-B14F-4D97-AF65-F5344CB8AC3E}">
        <p14:creationId xmlns:p14="http://schemas.microsoft.com/office/powerpoint/2010/main" val="3786204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79BA31C-77F9-4598-8CE7-6FBF060CE46F}"/>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365A3D01-A721-48AC-B17A-FE01ACAACD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E595DE1E-3CEF-473D-B0DE-F66601406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366016AC-5D28-4625-B02A-3AA5C99D8F97}"/>
              </a:ext>
            </a:extLst>
          </p:cNvPr>
          <p:cNvSpPr>
            <a:spLocks noGrp="1"/>
          </p:cNvSpPr>
          <p:nvPr>
            <p:ph type="dt" sz="half" idx="10"/>
          </p:nvPr>
        </p:nvSpPr>
        <p:spPr/>
        <p:txBody>
          <a:bodyPr/>
          <a:lstStyle/>
          <a:p>
            <a:fld id="{8AB82CC7-EA81-4E3C-B569-C11B14409AB5}" type="datetimeFigureOut">
              <a:rPr lang="sl-SI" smtClean="0"/>
              <a:t>12. 03. 2019</a:t>
            </a:fld>
            <a:endParaRPr lang="sl-SI"/>
          </a:p>
        </p:txBody>
      </p:sp>
      <p:sp>
        <p:nvSpPr>
          <p:cNvPr id="6" name="Označba mesta noge 5">
            <a:extLst>
              <a:ext uri="{FF2B5EF4-FFF2-40B4-BE49-F238E27FC236}">
                <a16:creationId xmlns:a16="http://schemas.microsoft.com/office/drawing/2014/main" id="{46DC8A04-B5F2-41CF-95E4-6A53EF7D5B6D}"/>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536F3AEB-5390-465F-BF1C-013934458FF9}"/>
              </a:ext>
            </a:extLst>
          </p:cNvPr>
          <p:cNvSpPr>
            <a:spLocks noGrp="1"/>
          </p:cNvSpPr>
          <p:nvPr>
            <p:ph type="sldNum" sz="quarter" idx="12"/>
          </p:nvPr>
        </p:nvSpPr>
        <p:spPr/>
        <p:txBody>
          <a:bodyPr/>
          <a:lstStyle/>
          <a:p>
            <a:fld id="{C855A620-442F-4405-968F-F1BA18411A7C}" type="slidenum">
              <a:rPr lang="sl-SI" smtClean="0"/>
              <a:t>‹#›</a:t>
            </a:fld>
            <a:endParaRPr lang="sl-SI"/>
          </a:p>
        </p:txBody>
      </p:sp>
    </p:spTree>
    <p:extLst>
      <p:ext uri="{BB962C8B-B14F-4D97-AF65-F5344CB8AC3E}">
        <p14:creationId xmlns:p14="http://schemas.microsoft.com/office/powerpoint/2010/main" val="2028224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0565073-C941-4154-A24D-5B2FD49924C2}"/>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48327D61-1CE9-4665-BFAD-B74CF9B73A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2EE7A65C-6554-4482-956A-5DAC94F8E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A8FF3F9E-F1C9-410E-95E0-B7037079C97B}"/>
              </a:ext>
            </a:extLst>
          </p:cNvPr>
          <p:cNvSpPr>
            <a:spLocks noGrp="1"/>
          </p:cNvSpPr>
          <p:nvPr>
            <p:ph type="dt" sz="half" idx="10"/>
          </p:nvPr>
        </p:nvSpPr>
        <p:spPr/>
        <p:txBody>
          <a:bodyPr/>
          <a:lstStyle/>
          <a:p>
            <a:fld id="{8AB82CC7-EA81-4E3C-B569-C11B14409AB5}" type="datetimeFigureOut">
              <a:rPr lang="sl-SI" smtClean="0"/>
              <a:t>12. 03. 2019</a:t>
            </a:fld>
            <a:endParaRPr lang="sl-SI"/>
          </a:p>
        </p:txBody>
      </p:sp>
      <p:sp>
        <p:nvSpPr>
          <p:cNvPr id="6" name="Označba mesta noge 5">
            <a:extLst>
              <a:ext uri="{FF2B5EF4-FFF2-40B4-BE49-F238E27FC236}">
                <a16:creationId xmlns:a16="http://schemas.microsoft.com/office/drawing/2014/main" id="{AAF644CC-7E0F-43E3-AC10-0AADF713E0A8}"/>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FBCF525E-09FA-49C9-8347-B64CEC0C3138}"/>
              </a:ext>
            </a:extLst>
          </p:cNvPr>
          <p:cNvSpPr>
            <a:spLocks noGrp="1"/>
          </p:cNvSpPr>
          <p:nvPr>
            <p:ph type="sldNum" sz="quarter" idx="12"/>
          </p:nvPr>
        </p:nvSpPr>
        <p:spPr/>
        <p:txBody>
          <a:bodyPr/>
          <a:lstStyle/>
          <a:p>
            <a:fld id="{C855A620-442F-4405-968F-F1BA18411A7C}" type="slidenum">
              <a:rPr lang="sl-SI" smtClean="0"/>
              <a:t>‹#›</a:t>
            </a:fld>
            <a:endParaRPr lang="sl-SI"/>
          </a:p>
        </p:txBody>
      </p:sp>
    </p:spTree>
    <p:extLst>
      <p:ext uri="{BB962C8B-B14F-4D97-AF65-F5344CB8AC3E}">
        <p14:creationId xmlns:p14="http://schemas.microsoft.com/office/powerpoint/2010/main" val="673429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B60724A7-D87F-4DDD-AF2A-96EFD0E0AD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F51D542B-A975-4CD8-8FCF-D199B787FA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4BD1033A-26CE-4960-AC40-40E7AFD0E8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82CC7-EA81-4E3C-B569-C11B14409AB5}" type="datetimeFigureOut">
              <a:rPr lang="sl-SI" smtClean="0"/>
              <a:t>12. 03. 2019</a:t>
            </a:fld>
            <a:endParaRPr lang="sl-SI"/>
          </a:p>
        </p:txBody>
      </p:sp>
      <p:sp>
        <p:nvSpPr>
          <p:cNvPr id="5" name="Označba mesta noge 4">
            <a:extLst>
              <a:ext uri="{FF2B5EF4-FFF2-40B4-BE49-F238E27FC236}">
                <a16:creationId xmlns:a16="http://schemas.microsoft.com/office/drawing/2014/main" id="{A60FD9F3-62FF-4954-A9DB-E7D6AC2CFC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324EA87E-F310-4717-A5B1-1331FF4EED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5A620-442F-4405-968F-F1BA18411A7C}" type="slidenum">
              <a:rPr lang="sl-SI" smtClean="0"/>
              <a:t>‹#›</a:t>
            </a:fld>
            <a:endParaRPr lang="sl-SI"/>
          </a:p>
        </p:txBody>
      </p:sp>
    </p:spTree>
    <p:extLst>
      <p:ext uri="{BB962C8B-B14F-4D97-AF65-F5344CB8AC3E}">
        <p14:creationId xmlns:p14="http://schemas.microsoft.com/office/powerpoint/2010/main" val="1010468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1958F1C-7672-45BA-9BE9-56B96C95F518}"/>
              </a:ext>
            </a:extLst>
          </p:cNvPr>
          <p:cNvSpPr>
            <a:spLocks noGrp="1"/>
          </p:cNvSpPr>
          <p:nvPr>
            <p:ph type="ctrTitle"/>
          </p:nvPr>
        </p:nvSpPr>
        <p:spPr/>
        <p:txBody>
          <a:bodyPr>
            <a:normAutofit fontScale="90000"/>
          </a:bodyPr>
          <a:lstStyle/>
          <a:p>
            <a:r>
              <a:rPr lang="sl-SI" dirty="0"/>
              <a:t>Stališča zdravniških organizacij in članic WMA o evtanaziji in zdravnikovi pomoči pri samomoru </a:t>
            </a:r>
          </a:p>
        </p:txBody>
      </p:sp>
      <p:sp>
        <p:nvSpPr>
          <p:cNvPr id="3" name="Podnaslov 2">
            <a:extLst>
              <a:ext uri="{FF2B5EF4-FFF2-40B4-BE49-F238E27FC236}">
                <a16:creationId xmlns:a16="http://schemas.microsoft.com/office/drawing/2014/main" id="{9CFA2258-089A-4C92-BB65-8DD5D7A6D921}"/>
              </a:ext>
            </a:extLst>
          </p:cNvPr>
          <p:cNvSpPr>
            <a:spLocks noGrp="1"/>
          </p:cNvSpPr>
          <p:nvPr>
            <p:ph type="subTitle" idx="1"/>
          </p:nvPr>
        </p:nvSpPr>
        <p:spPr/>
        <p:txBody>
          <a:bodyPr>
            <a:normAutofit fontScale="77500" lnSpcReduction="20000"/>
          </a:bodyPr>
          <a:lstStyle/>
          <a:p>
            <a:r>
              <a:rPr lang="sl-SI" dirty="0"/>
              <a:t>Radko Komadina</a:t>
            </a:r>
          </a:p>
          <a:p>
            <a:r>
              <a:rPr lang="sl-SI" dirty="0"/>
              <a:t>Slovensko zdravniško društvo</a:t>
            </a:r>
          </a:p>
          <a:p>
            <a:endParaRPr lang="sl-SI" dirty="0"/>
          </a:p>
          <a:p>
            <a:r>
              <a:rPr lang="sl-SI" dirty="0"/>
              <a:t>Ljubljana, simpozij ob Gerbčevem dnevu Slovenske medicinske akademije</a:t>
            </a:r>
          </a:p>
          <a:p>
            <a:r>
              <a:rPr lang="sl-SI" dirty="0"/>
              <a:t>13.3.2019</a:t>
            </a:r>
          </a:p>
        </p:txBody>
      </p:sp>
    </p:spTree>
    <p:extLst>
      <p:ext uri="{BB962C8B-B14F-4D97-AF65-F5344CB8AC3E}">
        <p14:creationId xmlns:p14="http://schemas.microsoft.com/office/powerpoint/2010/main" val="429326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88DAA2C-4A7F-4AA5-93D6-EB2EE57540F6}"/>
              </a:ext>
            </a:extLst>
          </p:cNvPr>
          <p:cNvSpPr>
            <a:spLocks noGrp="1"/>
          </p:cNvSpPr>
          <p:nvPr>
            <p:ph type="title"/>
          </p:nvPr>
        </p:nvSpPr>
        <p:spPr/>
        <p:txBody>
          <a:bodyPr/>
          <a:lstStyle/>
          <a:p>
            <a:r>
              <a:rPr lang="sl-SI" dirty="0"/>
              <a:t>WMA, nadaljevanje</a:t>
            </a:r>
          </a:p>
        </p:txBody>
      </p:sp>
      <p:sp>
        <p:nvSpPr>
          <p:cNvPr id="3" name="Označba mesta vsebine 2">
            <a:extLst>
              <a:ext uri="{FF2B5EF4-FFF2-40B4-BE49-F238E27FC236}">
                <a16:creationId xmlns:a16="http://schemas.microsoft.com/office/drawing/2014/main" id="{C0D055C0-E758-454F-8A39-B7443F81D372}"/>
              </a:ext>
            </a:extLst>
          </p:cNvPr>
          <p:cNvSpPr>
            <a:spLocks noGrp="1"/>
          </p:cNvSpPr>
          <p:nvPr>
            <p:ph idx="1"/>
          </p:nvPr>
        </p:nvSpPr>
        <p:spPr/>
        <p:txBody>
          <a:bodyPr/>
          <a:lstStyle/>
          <a:p>
            <a:r>
              <a:rPr lang="sl-SI" dirty="0"/>
              <a:t>Finska mnenjska anketa: podpora EVT in PAS pri 70% laične javnosti, pri 40% zdravnikov in medicinskih sester in pri 17% osebja, ki dela v enotah intenzivne terapije</a:t>
            </a:r>
          </a:p>
          <a:p>
            <a:r>
              <a:rPr lang="sl-SI" dirty="0"/>
              <a:t>Država mora obraniti in zaščititi posameznika v njegovi svobodi, toda slaba/nedostopna paliativna terapija ne sme biti vzrok za EVT in PAS</a:t>
            </a:r>
          </a:p>
          <a:p>
            <a:r>
              <a:rPr lang="sl-SI" dirty="0"/>
              <a:t>Svarilo WMA: Ob visoko tehnološki medicini obstajajo neverjetne možnosti za podaljševanje človekovega življenja in s tem tudi za podaljševanje trpljenja hudo bolnih</a:t>
            </a:r>
          </a:p>
          <a:p>
            <a:r>
              <a:rPr lang="sl-SI" dirty="0"/>
              <a:t>V sodobni družbi trpimo zaradi diktata javnega mnenja</a:t>
            </a:r>
          </a:p>
        </p:txBody>
      </p:sp>
    </p:spTree>
    <p:extLst>
      <p:ext uri="{BB962C8B-B14F-4D97-AF65-F5344CB8AC3E}">
        <p14:creationId xmlns:p14="http://schemas.microsoft.com/office/powerpoint/2010/main" val="4007445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D250F13-0F4F-434B-89E6-BF4F656713C7}"/>
              </a:ext>
            </a:extLst>
          </p:cNvPr>
          <p:cNvSpPr>
            <a:spLocks noGrp="1"/>
          </p:cNvSpPr>
          <p:nvPr>
            <p:ph type="title"/>
          </p:nvPr>
        </p:nvSpPr>
        <p:spPr/>
        <p:txBody>
          <a:bodyPr/>
          <a:lstStyle/>
          <a:p>
            <a:r>
              <a:rPr lang="sl-SI" dirty="0"/>
              <a:t>WMA, nadaljevanje</a:t>
            </a:r>
          </a:p>
        </p:txBody>
      </p:sp>
      <p:sp>
        <p:nvSpPr>
          <p:cNvPr id="3" name="Označba mesta vsebine 2">
            <a:extLst>
              <a:ext uri="{FF2B5EF4-FFF2-40B4-BE49-F238E27FC236}">
                <a16:creationId xmlns:a16="http://schemas.microsoft.com/office/drawing/2014/main" id="{E894FD9C-1B39-47F0-9794-34B6C8676ED6}"/>
              </a:ext>
            </a:extLst>
          </p:cNvPr>
          <p:cNvSpPr>
            <a:spLocks noGrp="1"/>
          </p:cNvSpPr>
          <p:nvPr>
            <p:ph idx="1"/>
          </p:nvPr>
        </p:nvSpPr>
        <p:spPr/>
        <p:txBody>
          <a:bodyPr/>
          <a:lstStyle/>
          <a:p>
            <a:r>
              <a:rPr lang="sl-SI" dirty="0"/>
              <a:t>WMA zahteva natančno </a:t>
            </a:r>
            <a:r>
              <a:rPr lang="sl-SI" dirty="0" err="1"/>
              <a:t>protokoliranje</a:t>
            </a:r>
            <a:r>
              <a:rPr lang="sl-SI" dirty="0"/>
              <a:t> paliativne oskrbe, visoko zahteven profesionalni pristop, spoštovanje človekovih pravic, izboljšanje protislovnega odnosa med bolnikom in zdravnikom, na katerega vplivajo ta trenutek številni zunanji in notranji dejavniki</a:t>
            </a:r>
          </a:p>
          <a:p>
            <a:r>
              <a:rPr lang="sl-SI" dirty="0"/>
              <a:t>Ob uzakonitvi EVT bi postal odnos bolnik-zdravnik še bolj asimetričen</a:t>
            </a:r>
          </a:p>
          <a:p>
            <a:r>
              <a:rPr lang="sl-SI" dirty="0"/>
              <a:t>Znanost ne sme postati “boleča“, medicina se ne sme izroditi v tehnicistično znanost, ki se je bodo bolniki bali</a:t>
            </a:r>
          </a:p>
          <a:p>
            <a:r>
              <a:rPr lang="sl-SI" dirty="0"/>
              <a:t>Bolečino in depresijo moramo znati bolje zdraviti, EVT in PAS ne pomenita sistemske rešitve</a:t>
            </a:r>
          </a:p>
        </p:txBody>
      </p:sp>
    </p:spTree>
    <p:extLst>
      <p:ext uri="{BB962C8B-B14F-4D97-AF65-F5344CB8AC3E}">
        <p14:creationId xmlns:p14="http://schemas.microsoft.com/office/powerpoint/2010/main" val="1652961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F10EBB5-FAB8-4AD7-8735-CA686C3CB2AB}"/>
              </a:ext>
            </a:extLst>
          </p:cNvPr>
          <p:cNvSpPr>
            <a:spLocks noGrp="1"/>
          </p:cNvSpPr>
          <p:nvPr>
            <p:ph type="title"/>
          </p:nvPr>
        </p:nvSpPr>
        <p:spPr/>
        <p:txBody>
          <a:bodyPr/>
          <a:lstStyle/>
          <a:p>
            <a:r>
              <a:rPr lang="sl-SI" dirty="0" err="1"/>
              <a:t>WMA,nadaljevanje</a:t>
            </a:r>
            <a:endParaRPr lang="sl-SI" dirty="0"/>
          </a:p>
        </p:txBody>
      </p:sp>
      <p:sp>
        <p:nvSpPr>
          <p:cNvPr id="3" name="Označba mesta vsebine 2">
            <a:extLst>
              <a:ext uri="{FF2B5EF4-FFF2-40B4-BE49-F238E27FC236}">
                <a16:creationId xmlns:a16="http://schemas.microsoft.com/office/drawing/2014/main" id="{91E1F5A2-55E6-4F2A-BDE3-B765155467E5}"/>
              </a:ext>
            </a:extLst>
          </p:cNvPr>
          <p:cNvSpPr>
            <a:spLocks noGrp="1"/>
          </p:cNvSpPr>
          <p:nvPr>
            <p:ph idx="1"/>
          </p:nvPr>
        </p:nvSpPr>
        <p:spPr/>
        <p:txBody>
          <a:bodyPr/>
          <a:lstStyle/>
          <a:p>
            <a:r>
              <a:rPr lang="sl-SI" dirty="0"/>
              <a:t>Naše poklicno poslanstvo je usmerjeno k ohranjanju življenja, o čemer se izobražujemo vso poklicno pot. Prizadevamo si za čim bolj kakovostno oskrbo bolnikov v vseh obdobjih življenja. Znanje o paliativni oskrbi se mora pridobivati med dodiplomskim in podiplomskim študijem, o možnostih paliativne oskrbe smo dolžni obveščati laično javnost.</a:t>
            </a:r>
          </a:p>
          <a:p>
            <a:r>
              <a:rPr lang="sl-SI" dirty="0"/>
              <a:t>Z učinkovito paliativno oskrbo bo omogočen dostojen konec življenja, brez trpljenja tako umirajočih kot njihovih bližnjih</a:t>
            </a:r>
          </a:p>
        </p:txBody>
      </p:sp>
    </p:spTree>
    <p:extLst>
      <p:ext uri="{BB962C8B-B14F-4D97-AF65-F5344CB8AC3E}">
        <p14:creationId xmlns:p14="http://schemas.microsoft.com/office/powerpoint/2010/main" val="606199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E6A813C-10DD-4738-BE16-0D2106FAF377}"/>
              </a:ext>
            </a:extLst>
          </p:cNvPr>
          <p:cNvSpPr>
            <a:spLocks noGrp="1"/>
          </p:cNvSpPr>
          <p:nvPr>
            <p:ph type="title"/>
          </p:nvPr>
        </p:nvSpPr>
        <p:spPr/>
        <p:txBody>
          <a:bodyPr/>
          <a:lstStyle/>
          <a:p>
            <a:r>
              <a:rPr lang="sl-SI" dirty="0"/>
              <a:t>SKLEP</a:t>
            </a:r>
          </a:p>
        </p:txBody>
      </p:sp>
      <p:sp>
        <p:nvSpPr>
          <p:cNvPr id="3" name="Označba mesta vsebine 2">
            <a:extLst>
              <a:ext uri="{FF2B5EF4-FFF2-40B4-BE49-F238E27FC236}">
                <a16:creationId xmlns:a16="http://schemas.microsoft.com/office/drawing/2014/main" id="{F41E7919-1F5F-48AD-B453-7F771F6CE384}"/>
              </a:ext>
            </a:extLst>
          </p:cNvPr>
          <p:cNvSpPr>
            <a:spLocks noGrp="1"/>
          </p:cNvSpPr>
          <p:nvPr>
            <p:ph idx="1"/>
          </p:nvPr>
        </p:nvSpPr>
        <p:spPr/>
        <p:txBody>
          <a:bodyPr>
            <a:normAutofit lnSpcReduction="10000"/>
          </a:bodyPr>
          <a:lstStyle/>
          <a:p>
            <a:r>
              <a:rPr lang="sl-SI" dirty="0"/>
              <a:t>Zdravniške organizacije opozarjamo na </a:t>
            </a:r>
            <a:r>
              <a:rPr lang="sl-SI" dirty="0" err="1"/>
              <a:t>mnogoplastnost</a:t>
            </a:r>
            <a:r>
              <a:rPr lang="sl-SI" dirty="0"/>
              <a:t> kompleksnega vprašanja EVT in PAS</a:t>
            </a:r>
          </a:p>
          <a:p>
            <a:r>
              <a:rPr lang="sl-SI" dirty="0"/>
              <a:t>Potrebujemo strpno diskusijo, potreben je politični konsenz, utemeljen z zakonodajo, sprejeto v parlamentu</a:t>
            </a:r>
          </a:p>
          <a:p>
            <a:r>
              <a:rPr lang="sl-SI" dirty="0"/>
              <a:t>Zdravniki bomo sodelovali pri vseh razpravah, s svojim znanjem in empatijo pomagali pri kakovostni zdravstveni oskrbi bolnikov v vseh življenjskih obdobjih, umirajočim bolnikom zagotavljali dostojanstvo ob zaključku njihovega življenja. Ne bomo pa evtanazirali ali nudili zdravniške pomoči pri samomoru, saj sta obe dejanji v nasprotju s Kodeksom zdravniške etike in Ženevsko deklaracijo WMA ( WMA, oktober 2017, GSS SZD, november 2017, OPEV ZZS, junij 2018)</a:t>
            </a:r>
          </a:p>
        </p:txBody>
      </p:sp>
    </p:spTree>
    <p:extLst>
      <p:ext uri="{BB962C8B-B14F-4D97-AF65-F5344CB8AC3E}">
        <p14:creationId xmlns:p14="http://schemas.microsoft.com/office/powerpoint/2010/main" val="3837751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3870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0F37BFD-5522-46BC-99A5-B2854D2CD235}"/>
              </a:ext>
            </a:extLst>
          </p:cNvPr>
          <p:cNvSpPr>
            <a:spLocks noGrp="1"/>
          </p:cNvSpPr>
          <p:nvPr>
            <p:ph type="title"/>
          </p:nvPr>
        </p:nvSpPr>
        <p:spPr/>
        <p:txBody>
          <a:bodyPr/>
          <a:lstStyle/>
          <a:p>
            <a:r>
              <a:rPr lang="sl-SI" dirty="0"/>
              <a:t>Ženevska deklaracija WMA 1948</a:t>
            </a:r>
          </a:p>
        </p:txBody>
      </p:sp>
      <p:sp>
        <p:nvSpPr>
          <p:cNvPr id="3" name="Označba mesta vsebine 2">
            <a:extLst>
              <a:ext uri="{FF2B5EF4-FFF2-40B4-BE49-F238E27FC236}">
                <a16:creationId xmlns:a16="http://schemas.microsoft.com/office/drawing/2014/main" id="{04D48538-7548-4E46-9AA9-24481491BDC2}"/>
              </a:ext>
            </a:extLst>
          </p:cNvPr>
          <p:cNvSpPr>
            <a:spLocks noGrp="1"/>
          </p:cNvSpPr>
          <p:nvPr>
            <p:ph idx="1"/>
          </p:nvPr>
        </p:nvSpPr>
        <p:spPr/>
        <p:txBody>
          <a:bodyPr>
            <a:normAutofit fontScale="92500" lnSpcReduction="10000"/>
          </a:bodyPr>
          <a:lstStyle/>
          <a:p>
            <a:r>
              <a:rPr lang="sl-SI" dirty="0"/>
              <a:t>-na osnovi poraznih izkušenj uzakonjene evtanazije v 19.stoletju</a:t>
            </a:r>
          </a:p>
          <a:p>
            <a:r>
              <a:rPr lang="sl-SI" dirty="0"/>
              <a:t>-po 1948 posodobitve 1958 (Sydney), 1983(Benetke),1994 (Stockholm),2005/6 (</a:t>
            </a:r>
            <a:r>
              <a:rPr lang="sl-SI" dirty="0" err="1"/>
              <a:t>Divon</a:t>
            </a:r>
            <a:r>
              <a:rPr lang="sl-SI" dirty="0"/>
              <a:t>-les-</a:t>
            </a:r>
            <a:r>
              <a:rPr lang="sl-SI" dirty="0" err="1"/>
              <a:t>Bains</a:t>
            </a:r>
            <a:r>
              <a:rPr lang="sl-SI" dirty="0"/>
              <a:t>), 2017 (Chicago)</a:t>
            </a:r>
          </a:p>
          <a:p>
            <a:r>
              <a:rPr lang="sl-SI" dirty="0"/>
              <a:t>…kot član zdravniškega poklica svečano obljubljam, da bom svoje življenje posvetil službi človeštva, zdravje in dobro počutje mojih pacientov bosta na prvem mestu, spoštoval bom neodvisnost in dostojanstvo pacienta, ohranil bom kar največje mogoče spoštovanje do človekovega življenja, ne bom dopustil, da starost, bolezen ali invalidnost,…socialni položaj ali kateri koli drugi dejavnik poseže med mojo dolžnost in pacienta,…svojega medicinskega znanja niti pod prisilo ne bom uporabljal za namene kršenja človekovih pravic in svoboščin.. Vse to svečano, svobodno in častno prisegam.</a:t>
            </a:r>
          </a:p>
        </p:txBody>
      </p:sp>
    </p:spTree>
    <p:extLst>
      <p:ext uri="{BB962C8B-B14F-4D97-AF65-F5344CB8AC3E}">
        <p14:creationId xmlns:p14="http://schemas.microsoft.com/office/powerpoint/2010/main" val="1471231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E10BC7A-708E-42FF-AB74-14A193584D89}"/>
              </a:ext>
            </a:extLst>
          </p:cNvPr>
          <p:cNvSpPr>
            <a:spLocks noGrp="1"/>
          </p:cNvSpPr>
          <p:nvPr>
            <p:ph type="title"/>
          </p:nvPr>
        </p:nvSpPr>
        <p:spPr/>
        <p:txBody>
          <a:bodyPr>
            <a:normAutofit/>
          </a:bodyPr>
          <a:lstStyle/>
          <a:p>
            <a:r>
              <a:rPr lang="sl-SI" dirty="0"/>
              <a:t>EVT in PAS po Ustavi nista dovoljena</a:t>
            </a:r>
            <a:br>
              <a:rPr lang="sl-SI" dirty="0"/>
            </a:br>
            <a:r>
              <a:rPr lang="sl-SI" dirty="0"/>
              <a:t>(17.člen: človekovo življenje je nedotakljivo) </a:t>
            </a:r>
          </a:p>
        </p:txBody>
      </p:sp>
      <p:sp>
        <p:nvSpPr>
          <p:cNvPr id="3" name="Označba mesta vsebine 2">
            <a:extLst>
              <a:ext uri="{FF2B5EF4-FFF2-40B4-BE49-F238E27FC236}">
                <a16:creationId xmlns:a16="http://schemas.microsoft.com/office/drawing/2014/main" id="{1EB09B2E-67D1-44C2-B217-39A89DE75C3A}"/>
              </a:ext>
            </a:extLst>
          </p:cNvPr>
          <p:cNvSpPr>
            <a:spLocks noGrp="1"/>
          </p:cNvSpPr>
          <p:nvPr>
            <p:ph idx="1"/>
          </p:nvPr>
        </p:nvSpPr>
        <p:spPr/>
        <p:txBody>
          <a:bodyPr/>
          <a:lstStyle/>
          <a:p>
            <a:r>
              <a:rPr lang="sl-SI" dirty="0"/>
              <a:t>Odbor za bioetiko pri Svetu Evrope</a:t>
            </a:r>
          </a:p>
          <a:p>
            <a:r>
              <a:rPr lang="sl-SI" dirty="0"/>
              <a:t>Stališče KME R Slovenije</a:t>
            </a:r>
          </a:p>
          <a:p>
            <a:r>
              <a:rPr lang="sl-SI" dirty="0"/>
              <a:t>Etični kodeks slovenskih zdravnikov (SZD in ZZS, 2017)</a:t>
            </a:r>
          </a:p>
          <a:p>
            <a:r>
              <a:rPr lang="sl-SI" dirty="0"/>
              <a:t>Odbor za pravno etična vprašanja ZZS (27.6.2018)</a:t>
            </a:r>
          </a:p>
          <a:p>
            <a:r>
              <a:rPr lang="sl-SI" dirty="0"/>
              <a:t>Glavni strokovni svet SZD  (23.11.2017)</a:t>
            </a:r>
          </a:p>
        </p:txBody>
      </p:sp>
    </p:spTree>
    <p:extLst>
      <p:ext uri="{BB962C8B-B14F-4D97-AF65-F5344CB8AC3E}">
        <p14:creationId xmlns:p14="http://schemas.microsoft.com/office/powerpoint/2010/main" val="2600788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F63E5DB-D9C2-47E7-9644-0DCA6AAED919}"/>
              </a:ext>
            </a:extLst>
          </p:cNvPr>
          <p:cNvSpPr>
            <a:spLocks noGrp="1"/>
          </p:cNvSpPr>
          <p:nvPr>
            <p:ph type="title"/>
          </p:nvPr>
        </p:nvSpPr>
        <p:spPr/>
        <p:txBody>
          <a:bodyPr/>
          <a:lstStyle/>
          <a:p>
            <a:r>
              <a:rPr lang="sl-SI" dirty="0" err="1"/>
              <a:t>World</a:t>
            </a:r>
            <a:r>
              <a:rPr lang="sl-SI" dirty="0"/>
              <a:t> </a:t>
            </a:r>
            <a:r>
              <a:rPr lang="sl-SI" dirty="0" err="1"/>
              <a:t>Medical</a:t>
            </a:r>
            <a:r>
              <a:rPr lang="sl-SI" dirty="0"/>
              <a:t> </a:t>
            </a:r>
            <a:r>
              <a:rPr lang="sl-SI" dirty="0" err="1"/>
              <a:t>Association</a:t>
            </a:r>
            <a:r>
              <a:rPr lang="sl-SI" dirty="0"/>
              <a:t> (WMA)</a:t>
            </a:r>
          </a:p>
        </p:txBody>
      </p:sp>
      <p:sp>
        <p:nvSpPr>
          <p:cNvPr id="3" name="Označba mesta vsebine 2">
            <a:extLst>
              <a:ext uri="{FF2B5EF4-FFF2-40B4-BE49-F238E27FC236}">
                <a16:creationId xmlns:a16="http://schemas.microsoft.com/office/drawing/2014/main" id="{EA68DC2E-DF1B-4977-A4F0-31E55FD2B8FE}"/>
              </a:ext>
            </a:extLst>
          </p:cNvPr>
          <p:cNvSpPr>
            <a:spLocks noGrp="1"/>
          </p:cNvSpPr>
          <p:nvPr>
            <p:ph idx="1"/>
          </p:nvPr>
        </p:nvSpPr>
        <p:spPr/>
        <p:txBody>
          <a:bodyPr/>
          <a:lstStyle/>
          <a:p>
            <a:r>
              <a:rPr lang="sl-SI" dirty="0"/>
              <a:t>Nasprotuje EVT, zdravnikovo asistenco pri bolnikovem samomoru opredeljuje kot neetično</a:t>
            </a:r>
          </a:p>
          <a:p>
            <a:r>
              <a:rPr lang="sl-SI" dirty="0"/>
              <a:t>16.-17.november 2017 Rim, Komisija za medicinsko etiko WMA, v sodelovanju zdravnikov, filozofov, pravnikov, teologov, strokovnjakov za sodno medicino in medicinsko etiko, zastopnikov medicinskih fakultet in akademij Evrope, obeh Amerik, Afrike, Azije, Avstralije</a:t>
            </a:r>
          </a:p>
          <a:p>
            <a:r>
              <a:rPr lang="sl-SI" dirty="0"/>
              <a:t>Vabljeni govorci različnih veroizpovedi poudarili krhkost človekovega življenja in potrebo po zdravniški zavezanosti dobrim praksam</a:t>
            </a:r>
          </a:p>
        </p:txBody>
      </p:sp>
    </p:spTree>
    <p:extLst>
      <p:ext uri="{BB962C8B-B14F-4D97-AF65-F5344CB8AC3E}">
        <p14:creationId xmlns:p14="http://schemas.microsoft.com/office/powerpoint/2010/main" val="2138271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2ACCC5F-6B77-4BFC-BFE7-4B1E6052BA29}"/>
              </a:ext>
            </a:extLst>
          </p:cNvPr>
          <p:cNvSpPr>
            <a:spLocks noGrp="1"/>
          </p:cNvSpPr>
          <p:nvPr>
            <p:ph type="title"/>
          </p:nvPr>
        </p:nvSpPr>
        <p:spPr/>
        <p:txBody>
          <a:bodyPr/>
          <a:lstStyle/>
          <a:p>
            <a:r>
              <a:rPr lang="sl-SI" dirty="0"/>
              <a:t>WMA, nadaljevanje</a:t>
            </a:r>
          </a:p>
        </p:txBody>
      </p:sp>
      <p:sp>
        <p:nvSpPr>
          <p:cNvPr id="3" name="Označba mesta vsebine 2">
            <a:extLst>
              <a:ext uri="{FF2B5EF4-FFF2-40B4-BE49-F238E27FC236}">
                <a16:creationId xmlns:a16="http://schemas.microsoft.com/office/drawing/2014/main" id="{19B0B313-2717-406A-8911-258AA4A84F4D}"/>
              </a:ext>
            </a:extLst>
          </p:cNvPr>
          <p:cNvSpPr>
            <a:spLocks noGrp="1"/>
          </p:cNvSpPr>
          <p:nvPr>
            <p:ph idx="1"/>
          </p:nvPr>
        </p:nvSpPr>
        <p:spPr/>
        <p:txBody>
          <a:bodyPr/>
          <a:lstStyle/>
          <a:p>
            <a:r>
              <a:rPr lang="sl-SI" dirty="0"/>
              <a:t>Ženevska deklaracija WMA predstavlja zdravnikovo predanost humanitarnim ciljem medicine</a:t>
            </a:r>
          </a:p>
          <a:p>
            <a:r>
              <a:rPr lang="sl-SI" dirty="0"/>
              <a:t>Nastala je 1948 po zdravniških zločinih v nacistični Nemčiji (tisti zdravniki pri svojih zločinih niso kršili veljavnih zakonov)</a:t>
            </a:r>
          </a:p>
          <a:p>
            <a:r>
              <a:rPr lang="sl-SI" dirty="0"/>
              <a:t>Predstavljala je revizijo Hipokratove prisege, prilagojene stvarnosti sodobnega sveta po 2.svetovni vojni</a:t>
            </a:r>
          </a:p>
          <a:p>
            <a:r>
              <a:rPr lang="sl-SI" dirty="0"/>
              <a:t>Zagovorniki evtanazije se opirajo na etično načelo pacientove avtonomije</a:t>
            </a:r>
          </a:p>
        </p:txBody>
      </p:sp>
    </p:spTree>
    <p:extLst>
      <p:ext uri="{BB962C8B-B14F-4D97-AF65-F5344CB8AC3E}">
        <p14:creationId xmlns:p14="http://schemas.microsoft.com/office/powerpoint/2010/main" val="2650818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896B274-E717-4104-8A35-1DFCFE13631C}"/>
              </a:ext>
            </a:extLst>
          </p:cNvPr>
          <p:cNvSpPr>
            <a:spLocks noGrp="1"/>
          </p:cNvSpPr>
          <p:nvPr>
            <p:ph type="title"/>
          </p:nvPr>
        </p:nvSpPr>
        <p:spPr/>
        <p:txBody>
          <a:bodyPr/>
          <a:lstStyle/>
          <a:p>
            <a:r>
              <a:rPr lang="sl-SI" dirty="0"/>
              <a:t>WMA, nadaljevanje</a:t>
            </a:r>
          </a:p>
        </p:txBody>
      </p:sp>
      <p:sp>
        <p:nvSpPr>
          <p:cNvPr id="3" name="Označba mesta vsebine 2">
            <a:extLst>
              <a:ext uri="{FF2B5EF4-FFF2-40B4-BE49-F238E27FC236}">
                <a16:creationId xmlns:a16="http://schemas.microsoft.com/office/drawing/2014/main" id="{AFB34DE9-5B81-4E10-92F6-98F80BB887AC}"/>
              </a:ext>
            </a:extLst>
          </p:cNvPr>
          <p:cNvSpPr>
            <a:spLocks noGrp="1"/>
          </p:cNvSpPr>
          <p:nvPr>
            <p:ph idx="1"/>
          </p:nvPr>
        </p:nvSpPr>
        <p:spPr/>
        <p:txBody>
          <a:bodyPr/>
          <a:lstStyle/>
          <a:p>
            <a:r>
              <a:rPr lang="sl-SI" dirty="0"/>
              <a:t>Od antike do danes ni družbenega konsenza o odnosu do samomora, do umora na zahtevo in </a:t>
            </a:r>
            <a:r>
              <a:rPr lang="sl-SI" dirty="0" err="1"/>
              <a:t>asistiranja</a:t>
            </a:r>
            <a:r>
              <a:rPr lang="sl-SI" dirty="0"/>
              <a:t> pri samomoru, tradicionalno si nasprotujeta krščanska etika in usmiljenje do umirajočega bolnika, ki trpi fizične in psihične bolečine. Kaj predstavlja akt neskončnega usmiljenja?</a:t>
            </a:r>
          </a:p>
          <a:p>
            <a:r>
              <a:rPr lang="sl-SI" dirty="0"/>
              <a:t>Sodišče za človekove pravice v evropskih državah ugotavlja, da ni konsenza v EU 28 do EVT in PAS</a:t>
            </a:r>
          </a:p>
          <a:p>
            <a:r>
              <a:rPr lang="sl-SI" dirty="0"/>
              <a:t>Belgija in Nizozemska sta se kulturno preoblikovali v družbo </a:t>
            </a:r>
            <a:r>
              <a:rPr lang="sl-SI" dirty="0" err="1"/>
              <a:t>postkrščanskih</a:t>
            </a:r>
            <a:r>
              <a:rPr lang="sl-SI" dirty="0"/>
              <a:t> vrednot in pluralistične kulture (</a:t>
            </a:r>
            <a:r>
              <a:rPr lang="sl-SI" dirty="0" err="1"/>
              <a:t>prof.Gastmans</a:t>
            </a:r>
            <a:r>
              <a:rPr lang="sl-SI" dirty="0"/>
              <a:t>, Katedra za medicinsko etiko, MF Leuven)</a:t>
            </a:r>
          </a:p>
        </p:txBody>
      </p:sp>
    </p:spTree>
    <p:extLst>
      <p:ext uri="{BB962C8B-B14F-4D97-AF65-F5344CB8AC3E}">
        <p14:creationId xmlns:p14="http://schemas.microsoft.com/office/powerpoint/2010/main" val="1506164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80CAA76-1E6C-49FA-B8CF-F0E54DD854F6}"/>
              </a:ext>
            </a:extLst>
          </p:cNvPr>
          <p:cNvSpPr>
            <a:spLocks noGrp="1"/>
          </p:cNvSpPr>
          <p:nvPr>
            <p:ph type="title"/>
          </p:nvPr>
        </p:nvSpPr>
        <p:spPr/>
        <p:txBody>
          <a:bodyPr/>
          <a:lstStyle/>
          <a:p>
            <a:r>
              <a:rPr lang="sl-SI" dirty="0"/>
              <a:t>WMA, nadaljevanje</a:t>
            </a:r>
          </a:p>
        </p:txBody>
      </p:sp>
      <p:sp>
        <p:nvSpPr>
          <p:cNvPr id="3" name="Označba mesta vsebine 2">
            <a:extLst>
              <a:ext uri="{FF2B5EF4-FFF2-40B4-BE49-F238E27FC236}">
                <a16:creationId xmlns:a16="http://schemas.microsoft.com/office/drawing/2014/main" id="{4018FBEB-0C1D-4CDB-885D-010078DAE9AC}"/>
              </a:ext>
            </a:extLst>
          </p:cNvPr>
          <p:cNvSpPr>
            <a:spLocks noGrp="1"/>
          </p:cNvSpPr>
          <p:nvPr>
            <p:ph idx="1"/>
          </p:nvPr>
        </p:nvSpPr>
        <p:spPr/>
        <p:txBody>
          <a:bodyPr>
            <a:normAutofit lnSpcReduction="10000"/>
          </a:bodyPr>
          <a:lstStyle/>
          <a:p>
            <a:r>
              <a:rPr lang="sl-SI" dirty="0"/>
              <a:t>Na podobnih temeljih so pravna stališča modificirali v Švici in Kanadi</a:t>
            </a:r>
          </a:p>
          <a:p>
            <a:r>
              <a:rPr lang="sl-SI" dirty="0"/>
              <a:t>2018 na generalni skupščini WMA kanadska delegacija doživi razkol, francosko govoreči predstavniki se javno distancirajo od angleško govorečih, Kanada formalno izstopi iz WMA in zapusti sestanek</a:t>
            </a:r>
          </a:p>
          <a:p>
            <a:r>
              <a:rPr lang="sl-SI" dirty="0"/>
              <a:t>Predsedstvo WMA in Komisija za medicinsko etiko WMA opozarjata na možnost zlorab in nepopravljivost morebitnih napak pri EVT in PAS (na Nizozemskem bi naj 18 ljudi evtanazirali brez njihove zahteve), vse obdukcijske diagnoze se niso skladale z diagnozo ob koncu življenja, nevarnost razvoja rutine, številke naraščajo, uporabljajo se izrazi v zvezi z večanjem ekonomičnosti dejavnosti in </a:t>
            </a:r>
            <a:r>
              <a:rPr lang="sl-SI" dirty="0" err="1"/>
              <a:t>manjševanjem</a:t>
            </a:r>
            <a:r>
              <a:rPr lang="sl-SI" dirty="0"/>
              <a:t> stroškov zdravljenja</a:t>
            </a:r>
          </a:p>
          <a:p>
            <a:endParaRPr lang="sl-SI" dirty="0"/>
          </a:p>
        </p:txBody>
      </p:sp>
    </p:spTree>
    <p:extLst>
      <p:ext uri="{BB962C8B-B14F-4D97-AF65-F5344CB8AC3E}">
        <p14:creationId xmlns:p14="http://schemas.microsoft.com/office/powerpoint/2010/main" val="1061067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620E785-02A9-448D-8C23-249F5AC13167}"/>
              </a:ext>
            </a:extLst>
          </p:cNvPr>
          <p:cNvSpPr>
            <a:spLocks noGrp="1"/>
          </p:cNvSpPr>
          <p:nvPr>
            <p:ph type="title"/>
          </p:nvPr>
        </p:nvSpPr>
        <p:spPr/>
        <p:txBody>
          <a:bodyPr/>
          <a:lstStyle/>
          <a:p>
            <a:r>
              <a:rPr lang="sl-SI" dirty="0"/>
              <a:t>WMA, nadaljevanje</a:t>
            </a:r>
          </a:p>
        </p:txBody>
      </p:sp>
      <p:sp>
        <p:nvSpPr>
          <p:cNvPr id="3" name="Označba mesta vsebine 2">
            <a:extLst>
              <a:ext uri="{FF2B5EF4-FFF2-40B4-BE49-F238E27FC236}">
                <a16:creationId xmlns:a16="http://schemas.microsoft.com/office/drawing/2014/main" id="{9150A312-2FBA-43EF-B4F1-1CBAED74816F}"/>
              </a:ext>
            </a:extLst>
          </p:cNvPr>
          <p:cNvSpPr>
            <a:spLocks noGrp="1"/>
          </p:cNvSpPr>
          <p:nvPr>
            <p:ph idx="1"/>
          </p:nvPr>
        </p:nvSpPr>
        <p:spPr/>
        <p:txBody>
          <a:bodyPr/>
          <a:lstStyle/>
          <a:p>
            <a:r>
              <a:rPr lang="sl-SI" dirty="0"/>
              <a:t>EVT in PAS primerljiva s sodelovanjem zdravnikov pri športnem dopingu, kajti medicina deluje v smeri krepitve zdravja, ne pa slabitvi zdravja, kar je v nasprotju s Hipokratovo prisego</a:t>
            </a:r>
          </a:p>
          <a:p>
            <a:r>
              <a:rPr lang="sl-SI" dirty="0" err="1"/>
              <a:t>Medikalizacija</a:t>
            </a:r>
            <a:r>
              <a:rPr lang="sl-SI" dirty="0"/>
              <a:t> zadnjih dni bolnikovega življenja</a:t>
            </a:r>
          </a:p>
          <a:p>
            <a:r>
              <a:rPr lang="sl-SI" dirty="0"/>
              <a:t>Visoko tehnološko/ tehnicistična medicina</a:t>
            </a:r>
          </a:p>
          <a:p>
            <a:r>
              <a:rPr lang="sl-SI" dirty="0"/>
              <a:t>Bolnikova smrt predstavlja poraz zdravnikovih prizadevanj, sodobni biomedicinski model zdravljenja zanika realnost smrti</a:t>
            </a:r>
          </a:p>
        </p:txBody>
      </p:sp>
    </p:spTree>
    <p:extLst>
      <p:ext uri="{BB962C8B-B14F-4D97-AF65-F5344CB8AC3E}">
        <p14:creationId xmlns:p14="http://schemas.microsoft.com/office/powerpoint/2010/main" val="3483634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4FE6B8-99C9-48BA-9D4F-0A4DE7E4E4B6}"/>
              </a:ext>
            </a:extLst>
          </p:cNvPr>
          <p:cNvSpPr>
            <a:spLocks noGrp="1"/>
          </p:cNvSpPr>
          <p:nvPr>
            <p:ph type="title"/>
          </p:nvPr>
        </p:nvSpPr>
        <p:spPr/>
        <p:txBody>
          <a:bodyPr/>
          <a:lstStyle/>
          <a:p>
            <a:r>
              <a:rPr lang="sl-SI" dirty="0"/>
              <a:t>WMA, nadaljevanje</a:t>
            </a:r>
          </a:p>
        </p:txBody>
      </p:sp>
      <p:sp>
        <p:nvSpPr>
          <p:cNvPr id="3" name="Označba mesta vsebine 2">
            <a:extLst>
              <a:ext uri="{FF2B5EF4-FFF2-40B4-BE49-F238E27FC236}">
                <a16:creationId xmlns:a16="http://schemas.microsoft.com/office/drawing/2014/main" id="{F7420CEF-4698-4BE2-8D9A-EDCCF86C38FC}"/>
              </a:ext>
            </a:extLst>
          </p:cNvPr>
          <p:cNvSpPr>
            <a:spLocks noGrp="1"/>
          </p:cNvSpPr>
          <p:nvPr>
            <p:ph idx="1"/>
          </p:nvPr>
        </p:nvSpPr>
        <p:spPr/>
        <p:txBody>
          <a:bodyPr/>
          <a:lstStyle/>
          <a:p>
            <a:r>
              <a:rPr lang="sl-SI" dirty="0"/>
              <a:t>80% bolnikov na paliativni terapiji se zdravi nepopolno</a:t>
            </a:r>
          </a:p>
          <a:p>
            <a:r>
              <a:rPr lang="sl-SI" dirty="0"/>
              <a:t>Le 20% svetovnega prebivalstva ima dobro dostopnost do paliativne oskrbe</a:t>
            </a:r>
          </a:p>
          <a:p>
            <a:r>
              <a:rPr lang="sl-SI" dirty="0"/>
              <a:t>EVT odraz slabe organizacije zdravstva v določenih državah?</a:t>
            </a:r>
          </a:p>
          <a:p>
            <a:r>
              <a:rPr lang="sl-SI" dirty="0"/>
              <a:t>Po oceni WMA v različnih državah sveta več kot 50% vprašanih laikov podpira EVT in PAS, vzrok vidijo v slabi dostopnosti do paliativne terapije in oskrbe </a:t>
            </a:r>
          </a:p>
          <a:p>
            <a:r>
              <a:rPr lang="sl-SI" dirty="0"/>
              <a:t>Slabo zdravljenje bolečine in depresije</a:t>
            </a:r>
          </a:p>
          <a:p>
            <a:r>
              <a:rPr lang="sl-SI" dirty="0"/>
              <a:t>Slaba etika vodi k slabi morali</a:t>
            </a:r>
          </a:p>
        </p:txBody>
      </p:sp>
    </p:spTree>
    <p:extLst>
      <p:ext uri="{BB962C8B-B14F-4D97-AF65-F5344CB8AC3E}">
        <p14:creationId xmlns:p14="http://schemas.microsoft.com/office/powerpoint/2010/main" val="776054355"/>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1020</Words>
  <Application>Microsoft Office PowerPoint</Application>
  <PresentationFormat>Širokozaslonsko</PresentationFormat>
  <Paragraphs>62</Paragraphs>
  <Slides>14</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14</vt:i4>
      </vt:variant>
    </vt:vector>
  </HeadingPairs>
  <TitlesOfParts>
    <vt:vector size="18" baseType="lpstr">
      <vt:lpstr>Arial</vt:lpstr>
      <vt:lpstr>Calibri</vt:lpstr>
      <vt:lpstr>Calibri Light</vt:lpstr>
      <vt:lpstr>Officeova tema</vt:lpstr>
      <vt:lpstr>Stališča zdravniških organizacij in članic WMA o evtanaziji in zdravnikovi pomoči pri samomoru </vt:lpstr>
      <vt:lpstr>Ženevska deklaracija WMA 1948</vt:lpstr>
      <vt:lpstr>EVT in PAS po Ustavi nista dovoljena (17.člen: človekovo življenje je nedotakljivo) </vt:lpstr>
      <vt:lpstr>World Medical Association (WMA)</vt:lpstr>
      <vt:lpstr>WMA, nadaljevanje</vt:lpstr>
      <vt:lpstr>WMA, nadaljevanje</vt:lpstr>
      <vt:lpstr>WMA, nadaljevanje</vt:lpstr>
      <vt:lpstr>WMA, nadaljevanje</vt:lpstr>
      <vt:lpstr>WMA, nadaljevanje</vt:lpstr>
      <vt:lpstr>WMA, nadaljevanje</vt:lpstr>
      <vt:lpstr>WMA, nadaljevanje</vt:lpstr>
      <vt:lpstr>WMA,nadaljevanje</vt:lpstr>
      <vt:lpstr>SKLEP</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Stališča zdravniških organizacij in članic WMA o evtanaziji in zdravnikovi pomoči pri samomoru</dc:title>
  <dc:creator>Radko Komadina</dc:creator>
  <cp:lastModifiedBy>User</cp:lastModifiedBy>
  <cp:revision>15</cp:revision>
  <dcterms:created xsi:type="dcterms:W3CDTF">2019-03-11T09:07:31Z</dcterms:created>
  <dcterms:modified xsi:type="dcterms:W3CDTF">2019-03-12T10:40:28Z</dcterms:modified>
</cp:coreProperties>
</file>